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63" r:id="rId3"/>
    <p:sldId id="257" r:id="rId4"/>
    <p:sldId id="258" r:id="rId5"/>
    <p:sldId id="259" r:id="rId6"/>
    <p:sldId id="260" r:id="rId7"/>
    <p:sldId id="261" r:id="rId8"/>
    <p:sldId id="264" r:id="rId9"/>
    <p:sldId id="266" r:id="rId10"/>
    <p:sldId id="267" r:id="rId11"/>
    <p:sldId id="268" r:id="rId12"/>
    <p:sldId id="262"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25" d="100"/>
          <a:sy n="125" d="100"/>
        </p:scale>
        <p:origin x="-30" y="63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682BB68-FC89-46B1-9F61-0074A4DCE6B7}" type="datetimeFigureOut">
              <a:rPr lang="en-US" smtClean="0"/>
              <a:t>9/10/2018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5B683-1032-4778-8D48-0B56DE989A7E}" type="slidenum">
              <a:rPr lang="en-US" smtClean="0"/>
              <a:t>‹#›</a:t>
            </a:fld>
            <a:endParaRPr lang="en-US"/>
          </a:p>
        </p:txBody>
      </p:sp>
    </p:spTree>
    <p:extLst>
      <p:ext uri="{BB962C8B-B14F-4D97-AF65-F5344CB8AC3E}">
        <p14:creationId xmlns:p14="http://schemas.microsoft.com/office/powerpoint/2010/main" val="1009451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82BB68-FC89-46B1-9F61-0074A4DCE6B7}" type="datetimeFigureOut">
              <a:rPr lang="en-US" smtClean="0"/>
              <a:t>9/10/2018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5B683-1032-4778-8D48-0B56DE989A7E}" type="slidenum">
              <a:rPr lang="en-US" smtClean="0"/>
              <a:t>‹#›</a:t>
            </a:fld>
            <a:endParaRPr lang="en-US"/>
          </a:p>
        </p:txBody>
      </p:sp>
    </p:spTree>
    <p:extLst>
      <p:ext uri="{BB962C8B-B14F-4D97-AF65-F5344CB8AC3E}">
        <p14:creationId xmlns:p14="http://schemas.microsoft.com/office/powerpoint/2010/main" val="1215436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82BB68-FC89-46B1-9F61-0074A4DCE6B7}" type="datetimeFigureOut">
              <a:rPr lang="en-US" smtClean="0"/>
              <a:t>9/10/2018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5B683-1032-4778-8D48-0B56DE989A7E}" type="slidenum">
              <a:rPr lang="en-US" smtClean="0"/>
              <a:t>‹#›</a:t>
            </a:fld>
            <a:endParaRPr lang="en-US"/>
          </a:p>
        </p:txBody>
      </p:sp>
    </p:spTree>
    <p:extLst>
      <p:ext uri="{BB962C8B-B14F-4D97-AF65-F5344CB8AC3E}">
        <p14:creationId xmlns:p14="http://schemas.microsoft.com/office/powerpoint/2010/main" val="3945299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682BB68-FC89-46B1-9F61-0074A4DCE6B7}" type="datetimeFigureOut">
              <a:rPr lang="en-US" smtClean="0"/>
              <a:t>9/10/2018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5B683-1032-4778-8D48-0B56DE989A7E}" type="slidenum">
              <a:rPr lang="en-US" smtClean="0"/>
              <a:t>‹#›</a:t>
            </a:fld>
            <a:endParaRPr lang="en-US"/>
          </a:p>
        </p:txBody>
      </p:sp>
    </p:spTree>
    <p:extLst>
      <p:ext uri="{BB962C8B-B14F-4D97-AF65-F5344CB8AC3E}">
        <p14:creationId xmlns:p14="http://schemas.microsoft.com/office/powerpoint/2010/main" val="341384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682BB68-FC89-46B1-9F61-0074A4DCE6B7}" type="datetimeFigureOut">
              <a:rPr lang="en-US" smtClean="0"/>
              <a:t>9/10/2018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15B683-1032-4778-8D48-0B56DE989A7E}" type="slidenum">
              <a:rPr lang="en-US" smtClean="0"/>
              <a:t>‹#›</a:t>
            </a:fld>
            <a:endParaRPr lang="en-US"/>
          </a:p>
        </p:txBody>
      </p:sp>
    </p:spTree>
    <p:extLst>
      <p:ext uri="{BB962C8B-B14F-4D97-AF65-F5344CB8AC3E}">
        <p14:creationId xmlns:p14="http://schemas.microsoft.com/office/powerpoint/2010/main" val="1363028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682BB68-FC89-46B1-9F61-0074A4DCE6B7}" type="datetimeFigureOut">
              <a:rPr lang="en-US" smtClean="0"/>
              <a:t>9/10/2018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15B683-1032-4778-8D48-0B56DE989A7E}" type="slidenum">
              <a:rPr lang="en-US" smtClean="0"/>
              <a:t>‹#›</a:t>
            </a:fld>
            <a:endParaRPr lang="en-US"/>
          </a:p>
        </p:txBody>
      </p:sp>
    </p:spTree>
    <p:extLst>
      <p:ext uri="{BB962C8B-B14F-4D97-AF65-F5344CB8AC3E}">
        <p14:creationId xmlns:p14="http://schemas.microsoft.com/office/powerpoint/2010/main" val="203476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682BB68-FC89-46B1-9F61-0074A4DCE6B7}" type="datetimeFigureOut">
              <a:rPr lang="en-US" smtClean="0"/>
              <a:t>9/10/2018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15B683-1032-4778-8D48-0B56DE989A7E}" type="slidenum">
              <a:rPr lang="en-US" smtClean="0"/>
              <a:t>‹#›</a:t>
            </a:fld>
            <a:endParaRPr lang="en-US"/>
          </a:p>
        </p:txBody>
      </p:sp>
    </p:spTree>
    <p:extLst>
      <p:ext uri="{BB962C8B-B14F-4D97-AF65-F5344CB8AC3E}">
        <p14:creationId xmlns:p14="http://schemas.microsoft.com/office/powerpoint/2010/main" val="1599570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682BB68-FC89-46B1-9F61-0074A4DCE6B7}" type="datetimeFigureOut">
              <a:rPr lang="en-US" smtClean="0"/>
              <a:t>9/10/2018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15B683-1032-4778-8D48-0B56DE989A7E}" type="slidenum">
              <a:rPr lang="en-US" smtClean="0"/>
              <a:t>‹#›</a:t>
            </a:fld>
            <a:endParaRPr lang="en-US"/>
          </a:p>
        </p:txBody>
      </p:sp>
    </p:spTree>
    <p:extLst>
      <p:ext uri="{BB962C8B-B14F-4D97-AF65-F5344CB8AC3E}">
        <p14:creationId xmlns:p14="http://schemas.microsoft.com/office/powerpoint/2010/main" val="3301067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2BB68-FC89-46B1-9F61-0074A4DCE6B7}" type="datetimeFigureOut">
              <a:rPr lang="en-US" smtClean="0"/>
              <a:t>9/10/2018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15B683-1032-4778-8D48-0B56DE989A7E}" type="slidenum">
              <a:rPr lang="en-US" smtClean="0"/>
              <a:t>‹#›</a:t>
            </a:fld>
            <a:endParaRPr lang="en-US"/>
          </a:p>
        </p:txBody>
      </p:sp>
    </p:spTree>
    <p:extLst>
      <p:ext uri="{BB962C8B-B14F-4D97-AF65-F5344CB8AC3E}">
        <p14:creationId xmlns:p14="http://schemas.microsoft.com/office/powerpoint/2010/main" val="696294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82BB68-FC89-46B1-9F61-0074A4DCE6B7}" type="datetimeFigureOut">
              <a:rPr lang="en-US" smtClean="0"/>
              <a:t>9/10/2018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15B683-1032-4778-8D48-0B56DE989A7E}" type="slidenum">
              <a:rPr lang="en-US" smtClean="0"/>
              <a:t>‹#›</a:t>
            </a:fld>
            <a:endParaRPr lang="en-US"/>
          </a:p>
        </p:txBody>
      </p:sp>
    </p:spTree>
    <p:extLst>
      <p:ext uri="{BB962C8B-B14F-4D97-AF65-F5344CB8AC3E}">
        <p14:creationId xmlns:p14="http://schemas.microsoft.com/office/powerpoint/2010/main" val="1227169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82BB68-FC89-46B1-9F61-0074A4DCE6B7}" type="datetimeFigureOut">
              <a:rPr lang="en-US" smtClean="0"/>
              <a:t>9/10/2018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15B683-1032-4778-8D48-0B56DE989A7E}" type="slidenum">
              <a:rPr lang="en-US" smtClean="0"/>
              <a:t>‹#›</a:t>
            </a:fld>
            <a:endParaRPr lang="en-US"/>
          </a:p>
        </p:txBody>
      </p:sp>
    </p:spTree>
    <p:extLst>
      <p:ext uri="{BB962C8B-B14F-4D97-AF65-F5344CB8AC3E}">
        <p14:creationId xmlns:p14="http://schemas.microsoft.com/office/powerpoint/2010/main" val="684321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l="-20000" t="25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82BB68-FC89-46B1-9F61-0074A4DCE6B7}" type="datetimeFigureOut">
              <a:rPr lang="en-US" smtClean="0"/>
              <a:t>9/10/2018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15B683-1032-4778-8D48-0B56DE989A7E}" type="slidenum">
              <a:rPr lang="en-US" smtClean="0"/>
              <a:t>‹#›</a:t>
            </a:fld>
            <a:endParaRPr lang="en-US"/>
          </a:p>
        </p:txBody>
      </p:sp>
    </p:spTree>
    <p:extLst>
      <p:ext uri="{BB962C8B-B14F-4D97-AF65-F5344CB8AC3E}">
        <p14:creationId xmlns:p14="http://schemas.microsoft.com/office/powerpoint/2010/main" val="382208612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228600" y="2514120"/>
            <a:ext cx="8686800" cy="1829761"/>
          </a:xfrm>
        </p:spPr>
        <p:txBody>
          <a:bodyPr>
            <a:normAutofit/>
          </a:bodyPr>
          <a:lstStyle/>
          <a:p>
            <a:r>
              <a:rPr lang="ru-RU" sz="3200" b="0" dirty="0">
                <a:effectLst/>
              </a:rPr>
              <a:t>Препознавање разделних </a:t>
            </a:r>
            <a:r>
              <a:rPr lang="ru-RU" sz="3200" b="0" dirty="0" smtClean="0">
                <a:effectLst/>
              </a:rPr>
              <a:t>линија коловозних </a:t>
            </a:r>
            <a:r>
              <a:rPr lang="ru-RU" sz="3200" b="0" dirty="0">
                <a:effectLst/>
              </a:rPr>
              <a:t>трака </a:t>
            </a:r>
            <a:r>
              <a:rPr lang="ru-RU" sz="3200" b="0" dirty="0" smtClean="0">
                <a:effectLst/>
              </a:rPr>
              <a:t>на основу снимка са камере на ветробранском стаклу</a:t>
            </a:r>
            <a:endParaRPr lang="en-US" sz="3200" b="0" dirty="0">
              <a:effectLst/>
            </a:endParaRPr>
          </a:p>
        </p:txBody>
      </p:sp>
      <p:sp>
        <p:nvSpPr>
          <p:cNvPr id="3" name="Subtitle 2"/>
          <p:cNvSpPr>
            <a:spLocks noGrp="1"/>
          </p:cNvSpPr>
          <p:nvPr>
            <p:ph type="subTitle" idx="1"/>
          </p:nvPr>
        </p:nvSpPr>
        <p:spPr>
          <a:xfrm>
            <a:off x="1223962" y="5309861"/>
            <a:ext cx="7772400" cy="820988"/>
          </a:xfrm>
        </p:spPr>
        <p:txBody>
          <a:bodyPr>
            <a:normAutofit/>
          </a:bodyPr>
          <a:lstStyle/>
          <a:p>
            <a:pPr marR="64008" algn="r">
              <a:spcBef>
                <a:spcPts val="400"/>
              </a:spcBef>
              <a:buClr>
                <a:schemeClr val="accent1"/>
              </a:buClr>
              <a:buSzPct val="68000"/>
            </a:pPr>
            <a:r>
              <a:rPr lang="sr-Cyrl-RS" sz="1800" dirty="0">
                <a:solidFill>
                  <a:schemeClr val="tx1"/>
                </a:solidFill>
              </a:rPr>
              <a:t>Кандидат:</a:t>
            </a:r>
            <a:endParaRPr lang="en-US" sz="1800" dirty="0">
              <a:solidFill>
                <a:schemeClr val="tx1"/>
              </a:solidFill>
            </a:endParaRPr>
          </a:p>
          <a:p>
            <a:pPr marR="64008" algn="r">
              <a:spcBef>
                <a:spcPts val="400"/>
              </a:spcBef>
              <a:buClr>
                <a:schemeClr val="accent1"/>
              </a:buClr>
              <a:buSzPct val="68000"/>
            </a:pPr>
            <a:r>
              <a:rPr lang="sr-Cyrl-RS" sz="1800" dirty="0">
                <a:solidFill>
                  <a:schemeClr val="tx1"/>
                </a:solidFill>
              </a:rPr>
              <a:t>Милош Милошевић 3186/2016</a:t>
            </a:r>
          </a:p>
        </p:txBody>
      </p:sp>
      <p:pic>
        <p:nvPicPr>
          <p:cNvPr id="5" name="Picture 4" descr="etf.gif"/>
          <p:cNvPicPr/>
          <p:nvPr/>
        </p:nvPicPr>
        <p:blipFill>
          <a:blip r:embed="rId2" cstate="print"/>
          <a:stretch>
            <a:fillRect/>
          </a:stretch>
        </p:blipFill>
        <p:spPr>
          <a:xfrm>
            <a:off x="595721" y="304800"/>
            <a:ext cx="1685925" cy="1983105"/>
          </a:xfrm>
          <a:prstGeom prst="rect">
            <a:avLst/>
          </a:prstGeom>
        </p:spPr>
      </p:pic>
      <p:sp>
        <p:nvSpPr>
          <p:cNvPr id="6" name="TextBox 5"/>
          <p:cNvSpPr txBox="1"/>
          <p:nvPr/>
        </p:nvSpPr>
        <p:spPr>
          <a:xfrm>
            <a:off x="2286000" y="533400"/>
            <a:ext cx="4572000" cy="923330"/>
          </a:xfrm>
          <a:prstGeom prst="rect">
            <a:avLst/>
          </a:prstGeom>
          <a:noFill/>
        </p:spPr>
        <p:txBody>
          <a:bodyPr wrap="square" rtlCol="0">
            <a:spAutoFit/>
          </a:bodyPr>
          <a:lstStyle/>
          <a:p>
            <a:pPr marR="64008" algn="ctr">
              <a:buClr>
                <a:schemeClr val="accent1"/>
              </a:buClr>
              <a:buSzPct val="68000"/>
            </a:pPr>
            <a:r>
              <a:rPr lang="en-US" dirty="0" err="1" smtClean="0"/>
              <a:t>Универзитет</a:t>
            </a:r>
            <a:r>
              <a:rPr lang="en-US" dirty="0" smtClean="0"/>
              <a:t> </a:t>
            </a:r>
            <a:r>
              <a:rPr lang="en-US" dirty="0"/>
              <a:t>у </a:t>
            </a:r>
            <a:r>
              <a:rPr lang="en-US" dirty="0" err="1" smtClean="0"/>
              <a:t>Београду</a:t>
            </a:r>
            <a:endParaRPr lang="en-US" dirty="0" smtClean="0"/>
          </a:p>
          <a:p>
            <a:pPr marR="64008" algn="ctr">
              <a:buClr>
                <a:schemeClr val="accent1"/>
              </a:buClr>
              <a:buSzPct val="68000"/>
            </a:pPr>
            <a:r>
              <a:rPr lang="en-US" dirty="0" err="1"/>
              <a:t>Eлектротехнички</a:t>
            </a:r>
            <a:r>
              <a:rPr lang="en-US" dirty="0"/>
              <a:t> </a:t>
            </a:r>
            <a:r>
              <a:rPr lang="en-US" dirty="0" err="1"/>
              <a:t>факултет</a:t>
            </a:r>
            <a:endParaRPr lang="en-US" dirty="0"/>
          </a:p>
          <a:p>
            <a:pPr marR="64008" algn="ctr">
              <a:buClr>
                <a:schemeClr val="accent1"/>
              </a:buClr>
              <a:buSzPct val="68000"/>
            </a:pPr>
            <a:r>
              <a:rPr lang="sr-Cyrl-RS" dirty="0" smtClean="0"/>
              <a:t>Катедра за сигнале и системе</a:t>
            </a:r>
            <a:endParaRPr lang="en-US" dirty="0" smtClean="0"/>
          </a:p>
        </p:txBody>
      </p:sp>
      <p:sp>
        <p:nvSpPr>
          <p:cNvPr id="7" name="TextBox 6"/>
          <p:cNvSpPr txBox="1"/>
          <p:nvPr/>
        </p:nvSpPr>
        <p:spPr>
          <a:xfrm>
            <a:off x="2286000" y="1752600"/>
            <a:ext cx="4572000" cy="646331"/>
          </a:xfrm>
          <a:prstGeom prst="rect">
            <a:avLst/>
          </a:prstGeom>
          <a:noFill/>
        </p:spPr>
        <p:txBody>
          <a:bodyPr wrap="square" rtlCol="0">
            <a:spAutoFit/>
          </a:bodyPr>
          <a:lstStyle/>
          <a:p>
            <a:pPr marR="64008" algn="ctr">
              <a:spcBef>
                <a:spcPts val="400"/>
              </a:spcBef>
              <a:buClr>
                <a:schemeClr val="accent1"/>
              </a:buClr>
              <a:buSzPct val="68000"/>
            </a:pPr>
            <a:r>
              <a:rPr lang="sr-Cyrl-RS" sz="3600" dirty="0" smtClean="0"/>
              <a:t>Мастер рад</a:t>
            </a:r>
            <a:endParaRPr lang="en-US" sz="3600" dirty="0" smtClean="0"/>
          </a:p>
        </p:txBody>
      </p:sp>
      <p:sp>
        <p:nvSpPr>
          <p:cNvPr id="8" name="Subtitle 2"/>
          <p:cNvSpPr txBox="1">
            <a:spLocks/>
          </p:cNvSpPr>
          <p:nvPr/>
        </p:nvSpPr>
        <p:spPr>
          <a:xfrm>
            <a:off x="228600" y="5309861"/>
            <a:ext cx="8763000" cy="820988"/>
          </a:xfrm>
          <a:prstGeom prst="rect">
            <a:avLst/>
          </a:prstGeom>
        </p:spPr>
        <p:txBody>
          <a:bodyPr vert="horz" lIns="45720" rIns="45720">
            <a:normAutofit/>
          </a:bodyPr>
          <a:lstStyle>
            <a:lvl1pPr marL="0" marR="64008" indent="0" algn="r" rtl="0" eaLnBrk="1" latinLnBrk="0" hangingPunct="1">
              <a:spcBef>
                <a:spcPts val="400"/>
              </a:spcBef>
              <a:spcAft>
                <a:spcPts val="0"/>
              </a:spcAft>
              <a:buClr>
                <a:schemeClr val="accent1"/>
              </a:buClr>
              <a:buSzPct val="68000"/>
              <a:buFont typeface="Wingdings 3"/>
              <a:buNone/>
              <a:defRPr kumimoji="0" sz="2700" kern="1200">
                <a:solidFill>
                  <a:schemeClr val="tx2"/>
                </a:solidFill>
                <a:latin typeface="+mn-lt"/>
                <a:ea typeface="+mn-ea"/>
                <a:cs typeface="+mn-cs"/>
              </a:defRPr>
            </a:lvl1pPr>
            <a:lvl2pPr marL="457200" indent="0" algn="ctr" rtl="0" eaLnBrk="1" latinLnBrk="0" hangingPunct="1">
              <a:spcBef>
                <a:spcPts val="324"/>
              </a:spcBef>
              <a:buClr>
                <a:schemeClr val="accent1"/>
              </a:buClr>
              <a:buFont typeface="Verdana"/>
              <a:buNone/>
              <a:defRPr kumimoji="0" sz="2300" kern="1200">
                <a:solidFill>
                  <a:schemeClr val="tx1"/>
                </a:solidFill>
                <a:latin typeface="+mn-lt"/>
                <a:ea typeface="+mn-ea"/>
                <a:cs typeface="+mn-cs"/>
              </a:defRPr>
            </a:lvl2pPr>
            <a:lvl3pPr marL="914400" indent="0" algn="ctr" rtl="0" eaLnBrk="1" latinLnBrk="0" hangingPunct="1">
              <a:spcBef>
                <a:spcPts val="350"/>
              </a:spcBef>
              <a:buClr>
                <a:schemeClr val="accent2"/>
              </a:buClr>
              <a:buSzPct val="100000"/>
              <a:buFont typeface="Wingdings 2"/>
              <a:buNone/>
              <a:defRPr kumimoji="0" sz="2100" kern="1200">
                <a:solidFill>
                  <a:schemeClr val="tx1"/>
                </a:solidFill>
                <a:latin typeface="+mn-lt"/>
                <a:ea typeface="+mn-ea"/>
                <a:cs typeface="+mn-cs"/>
              </a:defRPr>
            </a:lvl3pPr>
            <a:lvl4pPr marL="1371600" indent="0" algn="ctr" rtl="0" eaLnBrk="1" latinLnBrk="0" hangingPunct="1">
              <a:spcBef>
                <a:spcPts val="350"/>
              </a:spcBef>
              <a:buClr>
                <a:schemeClr val="accent2"/>
              </a:buClr>
              <a:buFont typeface="Wingdings 2"/>
              <a:buNone/>
              <a:defRPr kumimoji="0" sz="1900" kern="1200">
                <a:solidFill>
                  <a:schemeClr val="tx1"/>
                </a:solidFill>
                <a:latin typeface="+mn-lt"/>
                <a:ea typeface="+mn-ea"/>
                <a:cs typeface="+mn-cs"/>
              </a:defRPr>
            </a:lvl4pPr>
            <a:lvl5pPr marL="1828800" indent="0" algn="ctr" rtl="0" eaLnBrk="1" latinLnBrk="0" hangingPunct="1">
              <a:spcBef>
                <a:spcPts val="350"/>
              </a:spcBef>
              <a:buClr>
                <a:schemeClr val="accent2"/>
              </a:buClr>
              <a:buFont typeface="Wingdings 2"/>
              <a:buNone/>
              <a:defRPr kumimoji="0" sz="1800" kern="1200">
                <a:solidFill>
                  <a:schemeClr val="tx1"/>
                </a:solidFill>
                <a:latin typeface="+mn-lt"/>
                <a:ea typeface="+mn-ea"/>
                <a:cs typeface="+mn-cs"/>
              </a:defRPr>
            </a:lvl5pPr>
            <a:lvl6pPr marL="2286000" indent="0" algn="ctr" rtl="0" eaLnBrk="1" latinLnBrk="0" hangingPunct="1">
              <a:spcBef>
                <a:spcPts val="350"/>
              </a:spcBef>
              <a:buClr>
                <a:schemeClr val="accent3"/>
              </a:buClr>
              <a:buFont typeface="Wingdings 2"/>
              <a:buNone/>
              <a:defRPr kumimoji="0" sz="1800" kern="1200">
                <a:solidFill>
                  <a:schemeClr val="tx1"/>
                </a:solidFill>
                <a:latin typeface="+mn-lt"/>
                <a:ea typeface="+mn-ea"/>
                <a:cs typeface="+mn-cs"/>
              </a:defRPr>
            </a:lvl6pPr>
            <a:lvl7pPr marL="27432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7pPr>
            <a:lvl8pPr marL="3200400" indent="0" algn="ctr" rtl="0" eaLnBrk="1" latinLnBrk="0" hangingPunct="1">
              <a:spcBef>
                <a:spcPts val="350"/>
              </a:spcBef>
              <a:buClr>
                <a:schemeClr val="accent3"/>
              </a:buClr>
              <a:buFont typeface="Wingdings 2"/>
              <a:buNone/>
              <a:defRPr kumimoji="0" sz="1600" kern="1200">
                <a:solidFill>
                  <a:schemeClr val="tx1"/>
                </a:solidFill>
                <a:latin typeface="+mn-lt"/>
                <a:ea typeface="+mn-ea"/>
                <a:cs typeface="+mn-cs"/>
              </a:defRPr>
            </a:lvl8pPr>
            <a:lvl9pPr marL="3657600" indent="0" algn="ctr" rtl="0" eaLnBrk="1" latinLnBrk="0" hangingPunct="1">
              <a:spcBef>
                <a:spcPts val="350"/>
              </a:spcBef>
              <a:buClr>
                <a:schemeClr val="accent3"/>
              </a:buClr>
              <a:buFont typeface="Wingdings 2"/>
              <a:buNone/>
              <a:defRPr kumimoji="0" sz="1600" kern="1200" baseline="0">
                <a:solidFill>
                  <a:schemeClr val="tx1"/>
                </a:solidFill>
                <a:latin typeface="+mn-lt"/>
                <a:ea typeface="+mn-ea"/>
                <a:cs typeface="+mn-cs"/>
              </a:defRPr>
            </a:lvl9pPr>
            <a:extLst/>
          </a:lstStyle>
          <a:p>
            <a:pPr algn="l"/>
            <a:r>
              <a:rPr lang="sr-Cyrl-RS" sz="1800" dirty="0" smtClean="0">
                <a:solidFill>
                  <a:schemeClr val="tx1"/>
                </a:solidFill>
              </a:rPr>
              <a:t>Ментор:</a:t>
            </a:r>
          </a:p>
          <a:p>
            <a:pPr algn="l"/>
            <a:r>
              <a:rPr lang="sr-Cyrl-RS" sz="1800" dirty="0" smtClean="0">
                <a:solidFill>
                  <a:schemeClr val="tx1"/>
                </a:solidFill>
              </a:rPr>
              <a:t>Проф. др Вељко Папић</a:t>
            </a:r>
          </a:p>
        </p:txBody>
      </p:sp>
      <p:sp>
        <p:nvSpPr>
          <p:cNvPr id="9" name="TextBox 8"/>
          <p:cNvSpPr txBox="1"/>
          <p:nvPr/>
        </p:nvSpPr>
        <p:spPr>
          <a:xfrm>
            <a:off x="2286000" y="6239470"/>
            <a:ext cx="4572000" cy="369332"/>
          </a:xfrm>
          <a:prstGeom prst="rect">
            <a:avLst/>
          </a:prstGeom>
          <a:noFill/>
        </p:spPr>
        <p:txBody>
          <a:bodyPr wrap="square" rtlCol="0">
            <a:spAutoFit/>
          </a:bodyPr>
          <a:lstStyle/>
          <a:p>
            <a:pPr marR="64008" algn="ctr">
              <a:spcBef>
                <a:spcPts val="400"/>
              </a:spcBef>
              <a:buClr>
                <a:schemeClr val="accent1"/>
              </a:buClr>
              <a:buSzPct val="68000"/>
            </a:pPr>
            <a:r>
              <a:rPr lang="sr-Cyrl-RS" dirty="0" smtClean="0"/>
              <a:t>Београд, септембар 2018.</a:t>
            </a:r>
          </a:p>
        </p:txBody>
      </p:sp>
    </p:spTree>
    <p:extLst>
      <p:ext uri="{BB962C8B-B14F-4D97-AF65-F5344CB8AC3E}">
        <p14:creationId xmlns:p14="http://schemas.microsoft.com/office/powerpoint/2010/main" val="3708689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sr-Cyrl-RS" b="0" dirty="0" smtClean="0"/>
              <a:t>Приказ решења</a:t>
            </a:r>
            <a:endParaRPr lang="en-US" dirty="0"/>
          </a:p>
        </p:txBody>
      </p:sp>
      <p:sp>
        <p:nvSpPr>
          <p:cNvPr id="2" name="Content Placeholder 1"/>
          <p:cNvSpPr>
            <a:spLocks noGrp="1"/>
          </p:cNvSpPr>
          <p:nvPr>
            <p:ph idx="1"/>
          </p:nvPr>
        </p:nvSpPr>
        <p:spPr/>
        <p:txBody>
          <a:bodyPr/>
          <a:lstStyle/>
          <a:p>
            <a:r>
              <a:rPr lang="sr-Cyrl-RS" sz="1600" dirty="0" smtClean="0"/>
              <a:t>Рачунање препознате линије</a:t>
            </a:r>
            <a:endParaRPr lang="sr-Cyrl-RS" sz="1600" dirty="0" smtClean="0"/>
          </a:p>
          <a:p>
            <a:r>
              <a:rPr lang="sr-Cyrl-RS" sz="1600" dirty="0" smtClean="0"/>
              <a:t>Примена у различитим условима</a:t>
            </a:r>
            <a:endParaRPr lang="en-US"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2389584"/>
            <a:ext cx="5791200" cy="3393282"/>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2371725"/>
            <a:ext cx="5791200" cy="3438525"/>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2371725"/>
            <a:ext cx="5791200" cy="3438525"/>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600" y="2389584"/>
            <a:ext cx="5791200" cy="3393282"/>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2600" y="2389584"/>
            <a:ext cx="5791200" cy="3393282"/>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2600" y="2389584"/>
            <a:ext cx="5791200" cy="3393282"/>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2600" y="2389584"/>
            <a:ext cx="5791200" cy="3393282"/>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52600" y="2389584"/>
            <a:ext cx="5791200" cy="3393282"/>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52600" y="2389584"/>
            <a:ext cx="5791200" cy="3393282"/>
          </a:xfrm>
          <a:prstGeom prst="rect">
            <a:avLst/>
          </a:prstGeom>
        </p:spPr>
      </p:pic>
    </p:spTree>
    <p:extLst>
      <p:ext uri="{BB962C8B-B14F-4D97-AF65-F5344CB8AC3E}">
        <p14:creationId xmlns:p14="http://schemas.microsoft.com/office/powerpoint/2010/main" val="223424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15"/>
                                        </p:tgtEl>
                                      </p:cBhvr>
                                    </p:animEffect>
                                    <p:set>
                                      <p:cBhvr>
                                        <p:cTn id="36" dur="1" fill="hold">
                                          <p:stCondLst>
                                            <p:cond delay="499"/>
                                          </p:stCondLst>
                                        </p:cTn>
                                        <p:tgtEl>
                                          <p:spTgt spid="15"/>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nodeType="clickEffect">
                                  <p:stCondLst>
                                    <p:cond delay="0"/>
                                  </p:stCondLst>
                                  <p:childTnLst>
                                    <p:animEffect transition="out" filter="fade">
                                      <p:cBhvr>
                                        <p:cTn id="59" dur="500"/>
                                        <p:tgtEl>
                                          <p:spTgt spid="18"/>
                                        </p:tgtEl>
                                      </p:cBhvr>
                                    </p:animEffect>
                                    <p:set>
                                      <p:cBhvr>
                                        <p:cTn id="60" dur="1" fill="hold">
                                          <p:stCondLst>
                                            <p:cond delay="499"/>
                                          </p:stCondLst>
                                        </p:cTn>
                                        <p:tgtEl>
                                          <p:spTgt spid="18"/>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nodeType="clickEffect">
                                  <p:stCondLst>
                                    <p:cond delay="0"/>
                                  </p:stCondLst>
                                  <p:childTnLst>
                                    <p:animEffect transition="out" filter="fade">
                                      <p:cBhvr>
                                        <p:cTn id="67" dur="500"/>
                                        <p:tgtEl>
                                          <p:spTgt spid="19"/>
                                        </p:tgtEl>
                                      </p:cBhvr>
                                    </p:animEffect>
                                    <p:set>
                                      <p:cBhvr>
                                        <p:cTn id="68" dur="1" fill="hold">
                                          <p:stCondLst>
                                            <p:cond delay="499"/>
                                          </p:stCondLst>
                                        </p:cTn>
                                        <p:tgtEl>
                                          <p:spTgt spid="19"/>
                                        </p:tgtEl>
                                        <p:attrNameLst>
                                          <p:attrName>style.visibility</p:attrName>
                                        </p:attrNameLst>
                                      </p:cBhvr>
                                      <p:to>
                                        <p:strVal val="hidden"/>
                                      </p:to>
                                    </p:set>
                                  </p:childTnLst>
                                </p:cTn>
                              </p:par>
                              <p:par>
                                <p:cTn id="69" presetID="10" presetClass="entr" presetSubtype="0"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nodeType="clickEffect">
                                  <p:stCondLst>
                                    <p:cond delay="0"/>
                                  </p:stCondLst>
                                  <p:childTnLst>
                                    <p:animEffect transition="out" filter="fade">
                                      <p:cBhvr>
                                        <p:cTn id="75" dur="500"/>
                                        <p:tgtEl>
                                          <p:spTgt spid="20"/>
                                        </p:tgtEl>
                                      </p:cBhvr>
                                    </p:animEffect>
                                    <p:set>
                                      <p:cBhvr>
                                        <p:cTn id="76" dur="1" fill="hold">
                                          <p:stCondLst>
                                            <p:cond delay="499"/>
                                          </p:stCondLst>
                                        </p:cTn>
                                        <p:tgtEl>
                                          <p:spTgt spid="20"/>
                                        </p:tgtEl>
                                        <p:attrNameLst>
                                          <p:attrName>style.visibility</p:attrName>
                                        </p:attrNameLst>
                                      </p:cBhvr>
                                      <p:to>
                                        <p:strVal val="hidden"/>
                                      </p:to>
                                    </p:set>
                                  </p:childTnLst>
                                </p:cTn>
                              </p:par>
                              <p:par>
                                <p:cTn id="77" presetID="10" presetClass="entr" presetSubtype="0" fill="hold"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sr-Cyrl-RS" b="0" dirty="0" smtClean="0"/>
              <a:t>Закључак</a:t>
            </a:r>
            <a:endParaRPr lang="en-US" dirty="0"/>
          </a:p>
        </p:txBody>
      </p:sp>
      <p:sp>
        <p:nvSpPr>
          <p:cNvPr id="2" name="Content Placeholder 1"/>
          <p:cNvSpPr>
            <a:spLocks noGrp="1"/>
          </p:cNvSpPr>
          <p:nvPr>
            <p:ph idx="1"/>
          </p:nvPr>
        </p:nvSpPr>
        <p:spPr/>
        <p:txBody>
          <a:bodyPr/>
          <a:lstStyle/>
          <a:p>
            <a:r>
              <a:rPr lang="sr-Cyrl-RS" sz="1600" dirty="0" smtClean="0"/>
              <a:t>Успешност реализације</a:t>
            </a:r>
          </a:p>
          <a:p>
            <a:r>
              <a:rPr lang="sr-Cyrl-RS" sz="1600" dirty="0" smtClean="0"/>
              <a:t>Примена решења</a:t>
            </a:r>
            <a:endParaRPr lang="sr-Cyrl-RS" sz="1600" dirty="0" smtClean="0"/>
          </a:p>
          <a:p>
            <a:r>
              <a:rPr lang="sr-Cyrl-RS" sz="1600" dirty="0" smtClean="0"/>
              <a:t>Утицај параметара</a:t>
            </a:r>
            <a:endParaRPr lang="sr-Cyrl-RS" sz="1600" dirty="0" smtClean="0"/>
          </a:p>
          <a:p>
            <a:r>
              <a:rPr lang="sr-Cyrl-RS" sz="1600" dirty="0" smtClean="0"/>
              <a:t>Даља </a:t>
            </a:r>
            <a:r>
              <a:rPr lang="sr-Cyrl-RS" sz="1600" dirty="0" smtClean="0"/>
              <a:t>побољшања</a:t>
            </a:r>
          </a:p>
          <a:p>
            <a:pPr lvl="1"/>
            <a:r>
              <a:rPr lang="sr-Cyrl-RS" sz="1200" dirty="0" smtClean="0"/>
              <a:t>боље предпроцесирање</a:t>
            </a:r>
          </a:p>
          <a:p>
            <a:pPr lvl="1"/>
            <a:r>
              <a:rPr lang="sr-Cyrl-RS" sz="1200" dirty="0" smtClean="0"/>
              <a:t>увођење неуралне мреже</a:t>
            </a:r>
            <a:endParaRPr lang="sr-Cyrl-RS" sz="1200" dirty="0" smtClean="0"/>
          </a:p>
          <a:p>
            <a:pPr lvl="1"/>
            <a:r>
              <a:rPr lang="sr-Cyrl-RS" sz="1200" dirty="0" smtClean="0"/>
              <a:t>рачунање обележја на основу угла а не коефицијента правца</a:t>
            </a:r>
            <a:endParaRPr lang="sr-Cyrl-RS" sz="1200" dirty="0" smtClean="0"/>
          </a:p>
          <a:p>
            <a:endParaRPr lang="en-US" dirty="0"/>
          </a:p>
        </p:txBody>
      </p:sp>
    </p:spTree>
    <p:extLst>
      <p:ext uri="{BB962C8B-B14F-4D97-AF65-F5344CB8AC3E}">
        <p14:creationId xmlns:p14="http://schemas.microsoft.com/office/powerpoint/2010/main" val="61465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4" end="4"/>
                                            </p:txEl>
                                          </p:spTgt>
                                        </p:tgtEl>
                                        <p:attrNameLst>
                                          <p:attrName>style.visibility</p:attrName>
                                        </p:attrNameLst>
                                      </p:cBhvr>
                                      <p:to>
                                        <p:strVal val="visible"/>
                                      </p:to>
                                    </p:set>
                                    <p:animEffect transition="in" filter="fade">
                                      <p:cBhvr>
                                        <p:cTn id="25" dur="500"/>
                                        <p:tgtEl>
                                          <p:spTgt spid="2">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
                                            <p:txEl>
                                              <p:pRg st="5" end="5"/>
                                            </p:txEl>
                                          </p:spTgt>
                                        </p:tgtEl>
                                        <p:attrNameLst>
                                          <p:attrName>style.visibility</p:attrName>
                                        </p:attrNameLst>
                                      </p:cBhvr>
                                      <p:to>
                                        <p:strVal val="visible"/>
                                      </p:to>
                                    </p:set>
                                    <p:animEffect transition="in" filter="fade">
                                      <p:cBhvr>
                                        <p:cTn id="28" dur="500"/>
                                        <p:tgtEl>
                                          <p:spTgt spid="2">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ctr"/>
            <a:r>
              <a:rPr lang="sr-Cyrl-RS" dirty="0" smtClean="0"/>
              <a:t>Хвала на пажњи!</a:t>
            </a:r>
            <a:endParaRPr lang="en-US" dirty="0"/>
          </a:p>
        </p:txBody>
      </p:sp>
      <p:sp>
        <p:nvSpPr>
          <p:cNvPr id="5" name="Subtitle 4"/>
          <p:cNvSpPr>
            <a:spLocks noGrp="1"/>
          </p:cNvSpPr>
          <p:nvPr>
            <p:ph type="subTitle" idx="1"/>
          </p:nvPr>
        </p:nvSpPr>
        <p:spPr>
          <a:xfrm>
            <a:off x="685800" y="1752600"/>
            <a:ext cx="7772400" cy="1199704"/>
          </a:xfrm>
        </p:spPr>
        <p:txBody>
          <a:bodyPr/>
          <a:lstStyle/>
          <a:p>
            <a:pPr algn="ctr"/>
            <a:r>
              <a:rPr lang="sr-Cyrl-RS" dirty="0" smtClean="0">
                <a:solidFill>
                  <a:schemeClr val="tx1"/>
                </a:solidFill>
              </a:rPr>
              <a:t>Тренутак за питања</a:t>
            </a:r>
            <a:endParaRPr lang="en-US" dirty="0">
              <a:solidFill>
                <a:schemeClr val="tx1"/>
              </a:solidFill>
            </a:endParaRPr>
          </a:p>
        </p:txBody>
      </p:sp>
    </p:spTree>
    <p:extLst>
      <p:ext uri="{BB962C8B-B14F-4D97-AF65-F5344CB8AC3E}">
        <p14:creationId xmlns:p14="http://schemas.microsoft.com/office/powerpoint/2010/main" val="347118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r-Cyrl-RS" dirty="0" smtClean="0"/>
              <a:t>Садржај</a:t>
            </a:r>
            <a:endParaRPr lang="en-US" dirty="0"/>
          </a:p>
        </p:txBody>
      </p:sp>
      <p:sp>
        <p:nvSpPr>
          <p:cNvPr id="2" name="Content Placeholder 1"/>
          <p:cNvSpPr>
            <a:spLocks noGrp="1"/>
          </p:cNvSpPr>
          <p:nvPr>
            <p:ph idx="1"/>
          </p:nvPr>
        </p:nvSpPr>
        <p:spPr/>
        <p:txBody>
          <a:bodyPr>
            <a:normAutofit fontScale="92500" lnSpcReduction="20000"/>
          </a:bodyPr>
          <a:lstStyle/>
          <a:p>
            <a:r>
              <a:rPr lang="sr-Cyrl-RS" dirty="0" smtClean="0"/>
              <a:t>Циљ рада</a:t>
            </a:r>
          </a:p>
          <a:p>
            <a:r>
              <a:rPr lang="sr-Cyrl-RS" dirty="0" smtClean="0"/>
              <a:t>Дијаграм тока програма</a:t>
            </a:r>
          </a:p>
          <a:p>
            <a:r>
              <a:rPr lang="sr-Cyrl-RS" dirty="0" smtClean="0"/>
              <a:t>Одабир области од значаја</a:t>
            </a:r>
          </a:p>
          <a:p>
            <a:r>
              <a:rPr lang="sr-Cyrl-RS" dirty="0" smtClean="0"/>
              <a:t>Издвајање боја</a:t>
            </a:r>
          </a:p>
          <a:p>
            <a:r>
              <a:rPr lang="sr-Cyrl-RS" dirty="0" smtClean="0"/>
              <a:t>Издвајање ивица</a:t>
            </a:r>
          </a:p>
          <a:p>
            <a:r>
              <a:rPr lang="sr-Cyrl-RS" dirty="0" smtClean="0"/>
              <a:t>Примена Хафове трансформације</a:t>
            </a:r>
          </a:p>
          <a:p>
            <a:r>
              <a:rPr lang="sr-Cyrl-RS" dirty="0" smtClean="0"/>
              <a:t>Класификација линија</a:t>
            </a:r>
          </a:p>
          <a:p>
            <a:r>
              <a:rPr lang="sr-Cyrl-RS" dirty="0" smtClean="0"/>
              <a:t>Приказ решења</a:t>
            </a:r>
          </a:p>
          <a:p>
            <a:r>
              <a:rPr lang="sr-Cyrl-RS" dirty="0" smtClean="0"/>
              <a:t>Закључак</a:t>
            </a:r>
          </a:p>
          <a:p>
            <a:endParaRPr lang="sr-Cyrl-RS" dirty="0" smtClean="0"/>
          </a:p>
          <a:p>
            <a:endParaRPr lang="sr-Cyrl-RS" dirty="0" smtClean="0"/>
          </a:p>
          <a:p>
            <a:endParaRPr lang="en-US" dirty="0"/>
          </a:p>
        </p:txBody>
      </p:sp>
    </p:spTree>
    <p:extLst>
      <p:ext uri="{BB962C8B-B14F-4D97-AF65-F5344CB8AC3E}">
        <p14:creationId xmlns:p14="http://schemas.microsoft.com/office/powerpoint/2010/main" val="342951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r-Cyrl-RS" dirty="0" smtClean="0"/>
              <a:t>Циљ рада</a:t>
            </a:r>
            <a:endParaRPr lang="en-US" dirty="0"/>
          </a:p>
        </p:txBody>
      </p:sp>
      <p:sp>
        <p:nvSpPr>
          <p:cNvPr id="2" name="Content Placeholder 1"/>
          <p:cNvSpPr>
            <a:spLocks noGrp="1"/>
          </p:cNvSpPr>
          <p:nvPr>
            <p:ph idx="1"/>
          </p:nvPr>
        </p:nvSpPr>
        <p:spPr/>
        <p:txBody>
          <a:bodyPr>
            <a:normAutofit/>
          </a:bodyPr>
          <a:lstStyle/>
          <a:p>
            <a:pPr marL="109728" indent="0" algn="just">
              <a:buNone/>
            </a:pPr>
            <a:r>
              <a:rPr lang="sr-Cyrl-RS" sz="1600" dirty="0"/>
              <a:t>Циљ овог рада је развој алгоритма за препознавање разделних линија коловозних трака на основу видео снимка који се добија са камере постављене на ветробранско стакло аутомобила. Развијени алгоритам комбинује знања из области дигиталне обраде слике, препознавања облика и рачунарске технике. Програм, који примењује предложени алгоритам, написан је у С++ програмском језику, а за потребе дигиталне обраде слике користи позиве из рачунарске </a:t>
            </a:r>
            <a:r>
              <a:rPr lang="sr-Cyrl-RS" sz="1600" dirty="0" smtClean="0"/>
              <a:t>библиотеке </a:t>
            </a:r>
            <a:r>
              <a:rPr lang="sr-Cyrl-RS" sz="1600" i="1" dirty="0" smtClean="0"/>
              <a:t>OpenCV.</a:t>
            </a:r>
            <a:r>
              <a:rPr lang="sr-Cyrl-RS" sz="1600" dirty="0" smtClean="0"/>
              <a:t> </a:t>
            </a:r>
            <a:r>
              <a:rPr lang="sr-Cyrl-RS" sz="1600" dirty="0"/>
              <a:t>Брзина обраде програма је довољно велика да се обрада може одвијати у реалном времену.</a:t>
            </a:r>
            <a:endParaRPr lang="en-US" sz="1600" dirty="0"/>
          </a:p>
          <a:p>
            <a:pPr marL="566928" indent="-457200" algn="just"/>
            <a:endParaRPr lang="sr-Cyrl-RS" sz="1600" dirty="0" smtClean="0"/>
          </a:p>
          <a:p>
            <a:pPr marL="566928" indent="-457200" algn="just"/>
            <a:endParaRPr lang="sr-Cyrl-RS" sz="1600" dirty="0"/>
          </a:p>
          <a:p>
            <a:pPr marL="566928" indent="-457200" algn="just"/>
            <a:r>
              <a:rPr lang="sr-Cyrl-RS" sz="1600" dirty="0" smtClean="0"/>
              <a:t>Развој алгоритам за препознавање разделних линија коловозних трака</a:t>
            </a:r>
          </a:p>
          <a:p>
            <a:pPr marL="566928" indent="-457200" algn="just"/>
            <a:r>
              <a:rPr lang="sr-Cyrl-RS" sz="1600" dirty="0" smtClean="0"/>
              <a:t>Имплементација алгоритма у С++ програмском језику помоћу </a:t>
            </a:r>
            <a:r>
              <a:rPr lang="sr-Cyrl-RS" sz="1600" i="1" dirty="0" smtClean="0"/>
              <a:t>OpenCV </a:t>
            </a:r>
            <a:r>
              <a:rPr lang="sr-Cyrl-RS" sz="1600" dirty="0" smtClean="0"/>
              <a:t>библиотеке</a:t>
            </a:r>
          </a:p>
          <a:p>
            <a:pPr marL="566928" indent="-457200" algn="just"/>
            <a:r>
              <a:rPr lang="sr-Cyrl-RS" sz="1600" dirty="0" smtClean="0"/>
              <a:t>Анализа успешности решења</a:t>
            </a:r>
            <a:endParaRPr lang="en-US" dirty="0"/>
          </a:p>
        </p:txBody>
      </p:sp>
    </p:spTree>
    <p:extLst>
      <p:ext uri="{BB962C8B-B14F-4D97-AF65-F5344CB8AC3E}">
        <p14:creationId xmlns:p14="http://schemas.microsoft.com/office/powerpoint/2010/main" val="366036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r-Cyrl-RS" dirty="0" smtClean="0"/>
              <a:t>Дијаграм тока програма</a:t>
            </a:r>
            <a:endParaRPr lang="en-US" dirty="0"/>
          </a:p>
        </p:txBody>
      </p:sp>
      <p:sp>
        <p:nvSpPr>
          <p:cNvPr id="2" name="Content Placeholder 1"/>
          <p:cNvSpPr>
            <a:spLocks noGrp="1"/>
          </p:cNvSpPr>
          <p:nvPr>
            <p:ph idx="1"/>
          </p:nvPr>
        </p:nvSpPr>
        <p:spPr/>
        <p:txBody>
          <a:bodyPr>
            <a:normAutofit/>
          </a:bodyPr>
          <a:lstStyle/>
          <a:p>
            <a:pPr lvl="0"/>
            <a:r>
              <a:rPr lang="sr-Cyrl-RS" sz="1600" dirty="0" smtClean="0"/>
              <a:t>Прва етапа обраде (подешавање)</a:t>
            </a:r>
          </a:p>
          <a:p>
            <a:pPr lvl="1"/>
            <a:r>
              <a:rPr lang="sr-Cyrl-RS" sz="1200" dirty="0" smtClean="0"/>
              <a:t>Одабир области од значаја</a:t>
            </a:r>
          </a:p>
          <a:p>
            <a:pPr lvl="0"/>
            <a:r>
              <a:rPr lang="sr-Cyrl-RS" sz="1600" dirty="0" smtClean="0"/>
              <a:t>Друга етапа обраде (циклична обрада)</a:t>
            </a:r>
          </a:p>
          <a:p>
            <a:pPr lvl="1"/>
            <a:r>
              <a:rPr lang="sr-Cyrl-RS" sz="1200" dirty="0" smtClean="0"/>
              <a:t>Издвајање боја</a:t>
            </a:r>
          </a:p>
          <a:p>
            <a:pPr lvl="1"/>
            <a:r>
              <a:rPr lang="sr-Cyrl-RS" sz="1200" dirty="0" smtClean="0"/>
              <a:t>Издвајање ивица</a:t>
            </a:r>
          </a:p>
          <a:p>
            <a:pPr lvl="1"/>
            <a:r>
              <a:rPr lang="sr-Cyrl-RS" sz="1200" dirty="0" smtClean="0"/>
              <a:t>Примена Хафове трансформације</a:t>
            </a:r>
          </a:p>
          <a:p>
            <a:pPr lvl="1"/>
            <a:r>
              <a:rPr lang="sr-Cyrl-RS" sz="1200" dirty="0" smtClean="0"/>
              <a:t>Класификација линија</a:t>
            </a:r>
          </a:p>
          <a:p>
            <a:pPr lvl="1"/>
            <a:r>
              <a:rPr lang="sr-Cyrl-RS" sz="1200" dirty="0" smtClean="0"/>
              <a:t>Приказ решења</a:t>
            </a:r>
          </a:p>
          <a:p>
            <a:pPr lvl="1"/>
            <a:endParaRPr lang="en-US" sz="12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1600" y="1462604"/>
            <a:ext cx="3419894" cy="5090596"/>
          </a:xfrm>
          <a:prstGeom prst="rect">
            <a:avLst/>
          </a:prstGeom>
        </p:spPr>
      </p:pic>
    </p:spTree>
    <p:extLst>
      <p:ext uri="{BB962C8B-B14F-4D97-AF65-F5344CB8AC3E}">
        <p14:creationId xmlns:p14="http://schemas.microsoft.com/office/powerpoint/2010/main" val="338816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animEffect transition="in" filter="fade">
                                      <p:cBhvr>
                                        <p:cTn id="20" dur="500"/>
                                        <p:tgtEl>
                                          <p:spTgt spid="2">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4" end="4"/>
                                            </p:txEl>
                                          </p:spTgt>
                                        </p:tgtEl>
                                        <p:attrNameLst>
                                          <p:attrName>style.visibility</p:attrName>
                                        </p:attrNameLst>
                                      </p:cBhvr>
                                      <p:to>
                                        <p:strVal val="visible"/>
                                      </p:to>
                                    </p:set>
                                    <p:animEffect transition="in" filter="fade">
                                      <p:cBhvr>
                                        <p:cTn id="26" dur="500"/>
                                        <p:tgtEl>
                                          <p:spTgt spid="2">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
                                            <p:txEl>
                                              <p:pRg st="5" end="5"/>
                                            </p:txEl>
                                          </p:spTgt>
                                        </p:tgtEl>
                                        <p:attrNameLst>
                                          <p:attrName>style.visibility</p:attrName>
                                        </p:attrNameLst>
                                      </p:cBhvr>
                                      <p:to>
                                        <p:strVal val="visible"/>
                                      </p:to>
                                    </p:set>
                                    <p:animEffect transition="in" filter="fade">
                                      <p:cBhvr>
                                        <p:cTn id="29" dur="500"/>
                                        <p:tgtEl>
                                          <p:spTgt spid="2">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fade">
                                      <p:cBhvr>
                                        <p:cTn id="32" dur="500"/>
                                        <p:tgtEl>
                                          <p:spTgt spid="2">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Effect transition="in" filter="fade">
                                      <p:cBhvr>
                                        <p:cTn id="3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r-Cyrl-RS" b="0" dirty="0"/>
              <a:t>Одабир области од значаја</a:t>
            </a:r>
            <a:endParaRPr lang="en-US" dirty="0"/>
          </a:p>
        </p:txBody>
      </p:sp>
      <p:sp>
        <p:nvSpPr>
          <p:cNvPr id="2" name="Content Placeholder 1"/>
          <p:cNvSpPr>
            <a:spLocks noGrp="1"/>
          </p:cNvSpPr>
          <p:nvPr>
            <p:ph idx="1"/>
          </p:nvPr>
        </p:nvSpPr>
        <p:spPr/>
        <p:txBody>
          <a:bodyPr>
            <a:normAutofit/>
          </a:bodyPr>
          <a:lstStyle/>
          <a:p>
            <a:r>
              <a:rPr lang="sr-Cyrl-RS" sz="1600" dirty="0" smtClean="0"/>
              <a:t>Улога</a:t>
            </a:r>
          </a:p>
          <a:p>
            <a:r>
              <a:rPr lang="sr-Cyrl-RS" sz="1600" dirty="0" smtClean="0"/>
              <a:t>Начин одабира</a:t>
            </a:r>
          </a:p>
          <a:p>
            <a:r>
              <a:rPr lang="sr-Cyrl-RS" sz="1600" dirty="0" smtClean="0"/>
              <a:t>Добри и лоши примери</a:t>
            </a:r>
          </a:p>
          <a:p>
            <a:endParaRPr lang="sr-Cyrl-RS" sz="1600"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496" y="3733800"/>
            <a:ext cx="8671009" cy="172516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7581" y="2735907"/>
            <a:ext cx="5468837" cy="3253086"/>
          </a:xfrm>
          <a:prstGeom prst="rect">
            <a:avLst/>
          </a:prstGeom>
        </p:spPr>
      </p:pic>
    </p:spTree>
    <p:extLst>
      <p:ext uri="{BB962C8B-B14F-4D97-AF65-F5344CB8AC3E}">
        <p14:creationId xmlns:p14="http://schemas.microsoft.com/office/powerpoint/2010/main" val="27179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r-Cyrl-RS" b="0" dirty="0"/>
              <a:t>Издвајање боја</a:t>
            </a:r>
            <a:endParaRPr lang="en-US" dirty="0"/>
          </a:p>
        </p:txBody>
      </p:sp>
      <p:sp>
        <p:nvSpPr>
          <p:cNvPr id="2" name="Content Placeholder 1"/>
          <p:cNvSpPr>
            <a:spLocks noGrp="1"/>
          </p:cNvSpPr>
          <p:nvPr>
            <p:ph idx="1"/>
          </p:nvPr>
        </p:nvSpPr>
        <p:spPr/>
        <p:txBody>
          <a:bodyPr>
            <a:normAutofit/>
          </a:bodyPr>
          <a:lstStyle/>
          <a:p>
            <a:r>
              <a:rPr lang="sr-Cyrl-RS" sz="1600" dirty="0" smtClean="0"/>
              <a:t>Циљ</a:t>
            </a:r>
          </a:p>
          <a:p>
            <a:r>
              <a:rPr lang="sr-Cyrl-RS" sz="1600" dirty="0" smtClean="0"/>
              <a:t>Издвајање беле боје</a:t>
            </a:r>
          </a:p>
          <a:p>
            <a:r>
              <a:rPr lang="sr-Cyrl-RS" sz="1600" dirty="0" smtClean="0"/>
              <a:t>Издвајање жуте боје</a:t>
            </a:r>
          </a:p>
          <a:p>
            <a:r>
              <a:rPr lang="sr-Cyrl-RS" sz="1600" dirty="0" smtClean="0"/>
              <a:t>Преклапање боја</a:t>
            </a:r>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676400"/>
            <a:ext cx="4572000" cy="14804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3581400"/>
            <a:ext cx="4572000" cy="147001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3581400"/>
            <a:ext cx="4572000" cy="147001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3581400"/>
            <a:ext cx="4572000" cy="1470016"/>
          </a:xfrm>
          <a:prstGeom prst="rect">
            <a:avLst/>
          </a:prstGeom>
        </p:spPr>
      </p:pic>
    </p:spTree>
    <p:extLst>
      <p:ext uri="{BB962C8B-B14F-4D97-AF65-F5344CB8AC3E}">
        <p14:creationId xmlns:p14="http://schemas.microsoft.com/office/powerpoint/2010/main" val="174164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500"/>
                                        <p:tgtEl>
                                          <p:spTgt spid="2">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Effect transition="in" filter="fade">
                                      <p:cBhvr>
                                        <p:cTn id="37" dur="500"/>
                                        <p:tgtEl>
                                          <p:spTgt spid="2">
                                            <p:txEl>
                                              <p:pRg st="3" end="3"/>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r-Cyrl-RS" b="0" dirty="0"/>
              <a:t>Издвајање ивица</a:t>
            </a:r>
            <a:endParaRPr lang="en-US" dirty="0"/>
          </a:p>
        </p:txBody>
      </p:sp>
      <p:sp>
        <p:nvSpPr>
          <p:cNvPr id="2" name="Content Placeholder 1"/>
          <p:cNvSpPr>
            <a:spLocks noGrp="1"/>
          </p:cNvSpPr>
          <p:nvPr>
            <p:ph idx="1"/>
          </p:nvPr>
        </p:nvSpPr>
        <p:spPr/>
        <p:txBody>
          <a:bodyPr/>
          <a:lstStyle/>
          <a:p>
            <a:r>
              <a:rPr lang="sr-Cyrl-RS" sz="1600" dirty="0" smtClean="0"/>
              <a:t>Циљ</a:t>
            </a:r>
            <a:endParaRPr lang="sr-Latn-RS" sz="1600" dirty="0" smtClean="0"/>
          </a:p>
          <a:p>
            <a:r>
              <a:rPr lang="sr-Cyrl-RS" sz="1600" dirty="0" smtClean="0"/>
              <a:t>Канијев филтер</a:t>
            </a:r>
          </a:p>
          <a:p>
            <a:r>
              <a:rPr lang="sr-Cyrl-RS" sz="1600" dirty="0" smtClean="0"/>
              <a:t>Преклапање боја и ивица</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1648" y="1676400"/>
            <a:ext cx="4572000" cy="14804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1648" y="3584448"/>
            <a:ext cx="4572000" cy="147001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1648" y="3584448"/>
            <a:ext cx="4572000" cy="1480457"/>
          </a:xfrm>
          <a:prstGeom prst="rect">
            <a:avLst/>
          </a:prstGeom>
        </p:spPr>
      </p:pic>
    </p:spTree>
    <p:extLst>
      <p:ext uri="{BB962C8B-B14F-4D97-AF65-F5344CB8AC3E}">
        <p14:creationId xmlns:p14="http://schemas.microsoft.com/office/powerpoint/2010/main" val="3339175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500"/>
                                        <p:tgtEl>
                                          <p:spTgt spid="2">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sr-Cyrl-RS" b="0" dirty="0"/>
              <a:t>Примена Хафове трансформације</a:t>
            </a:r>
            <a:endParaRPr lang="en-US" dirty="0"/>
          </a:p>
        </p:txBody>
      </p:sp>
      <p:sp>
        <p:nvSpPr>
          <p:cNvPr id="2" name="Content Placeholder 1"/>
          <p:cNvSpPr>
            <a:spLocks noGrp="1"/>
          </p:cNvSpPr>
          <p:nvPr>
            <p:ph idx="1"/>
          </p:nvPr>
        </p:nvSpPr>
        <p:spPr/>
        <p:txBody>
          <a:bodyPr/>
          <a:lstStyle/>
          <a:p>
            <a:r>
              <a:rPr lang="sr-Cyrl-RS" sz="1600" dirty="0" smtClean="0"/>
              <a:t>Циљ</a:t>
            </a:r>
            <a:endParaRPr lang="sr-Latn-RS" sz="1600" dirty="0" smtClean="0"/>
          </a:p>
          <a:p>
            <a:r>
              <a:rPr lang="sr-Cyrl-RS" sz="1600" dirty="0" smtClean="0"/>
              <a:t>Хафова трансформација</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1648" y="1676400"/>
            <a:ext cx="4572000" cy="14804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1648" y="3584448"/>
            <a:ext cx="4572000" cy="1480457"/>
          </a:xfrm>
          <a:prstGeom prst="rect">
            <a:avLst/>
          </a:prstGeom>
        </p:spPr>
      </p:pic>
    </p:spTree>
    <p:extLst>
      <p:ext uri="{BB962C8B-B14F-4D97-AF65-F5344CB8AC3E}">
        <p14:creationId xmlns:p14="http://schemas.microsoft.com/office/powerpoint/2010/main" val="139992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sr-Cyrl-RS" b="0" dirty="0"/>
              <a:t>Класификација линија</a:t>
            </a:r>
            <a:endParaRPr lang="en-US" dirty="0"/>
          </a:p>
        </p:txBody>
      </p:sp>
      <p:sp>
        <p:nvSpPr>
          <p:cNvPr id="2" name="Content Placeholder 1"/>
          <p:cNvSpPr>
            <a:spLocks noGrp="1"/>
          </p:cNvSpPr>
          <p:nvPr>
            <p:ph idx="1"/>
          </p:nvPr>
        </p:nvSpPr>
        <p:spPr/>
        <p:txBody>
          <a:bodyPr/>
          <a:lstStyle/>
          <a:p>
            <a:r>
              <a:rPr lang="sr-Cyrl-RS" sz="1600" dirty="0" smtClean="0"/>
              <a:t>Циљ</a:t>
            </a:r>
            <a:endParaRPr lang="sr-Latn-RS" sz="1600" dirty="0" smtClean="0"/>
          </a:p>
          <a:p>
            <a:r>
              <a:rPr lang="sr-Cyrl-RS" sz="1600" dirty="0" smtClean="0"/>
              <a:t>Класификација на основу нагиба</a:t>
            </a:r>
          </a:p>
          <a:p>
            <a:pPr lvl="1"/>
            <a:r>
              <a:rPr lang="sr-Cyrl-RS" sz="1200" dirty="0" smtClean="0"/>
              <a:t>елиминација шума</a:t>
            </a:r>
          </a:p>
          <a:p>
            <a:pPr lvl="1"/>
            <a:r>
              <a:rPr lang="sr-Cyrl-RS" sz="1200" dirty="0" smtClean="0"/>
              <a:t>подела у два скупа</a:t>
            </a:r>
            <a:endParaRPr lang="sr-Cyrl-RS" sz="1200" dirty="0" smtClean="0"/>
          </a:p>
          <a:p>
            <a:r>
              <a:rPr lang="sr-Cyrl-RS" sz="1600" dirty="0" smtClean="0"/>
              <a:t>Даља класификација</a:t>
            </a:r>
          </a:p>
          <a:p>
            <a:pPr lvl="1"/>
            <a:r>
              <a:rPr lang="sr-Cyrl-RS" sz="1200" dirty="0" smtClean="0"/>
              <a:t>обележја</a:t>
            </a:r>
          </a:p>
          <a:p>
            <a:pPr lvl="1"/>
            <a:r>
              <a:rPr lang="sr-Cyrl-RS" sz="1200" dirty="0" smtClean="0"/>
              <a:t>алгоритам</a:t>
            </a:r>
            <a:endParaRPr lang="sr-Cyrl-RS" sz="1200"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1648" y="1676400"/>
            <a:ext cx="4572000" cy="143371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1648" y="3276600"/>
            <a:ext cx="4572000" cy="14337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1648" y="4884420"/>
            <a:ext cx="4572000" cy="143371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1648" y="4884420"/>
            <a:ext cx="4572000" cy="146417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6408" y="4884420"/>
            <a:ext cx="4572000" cy="1465688"/>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48000" y="3268378"/>
            <a:ext cx="5565648" cy="3072605"/>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65237" y="3268378"/>
            <a:ext cx="5568696" cy="3166788"/>
          </a:xfrm>
          <a:prstGeom prst="rect">
            <a:avLst/>
          </a:prstGeom>
        </p:spPr>
      </p:pic>
    </p:spTree>
    <p:extLst>
      <p:ext uri="{BB962C8B-B14F-4D97-AF65-F5344CB8AC3E}">
        <p14:creationId xmlns:p14="http://schemas.microsoft.com/office/powerpoint/2010/main" val="26912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fade">
                                      <p:cBhvr>
                                        <p:cTn id="18" dur="500"/>
                                        <p:tgtEl>
                                          <p:spTgt spid="2">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500"/>
                                        <p:tgtEl>
                                          <p:spTgt spid="2">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2">
                                            <p:txEl>
                                              <p:pRg st="3" end="3"/>
                                            </p:txEl>
                                          </p:spTgt>
                                        </p:tgtEl>
                                        <p:attrNameLst>
                                          <p:attrName>style.visibility</p:attrName>
                                        </p:attrNameLst>
                                      </p:cBhvr>
                                      <p:to>
                                        <p:strVal val="visible"/>
                                      </p:to>
                                    </p:set>
                                    <p:animEffect transition="in" filter="fade">
                                      <p:cBhvr>
                                        <p:cTn id="32" dur="500"/>
                                        <p:tgtEl>
                                          <p:spTgt spid="2">
                                            <p:txEl>
                                              <p:pRg st="3" end="3"/>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par>
                                <p:cTn id="41" presetID="10" presetClass="entr" presetSubtype="0" fill="hold" nodeType="withEffect">
                                  <p:stCondLst>
                                    <p:cond delay="0"/>
                                  </p:stCondLst>
                                  <p:childTnLst>
                                    <p:set>
                                      <p:cBhvr>
                                        <p:cTn id="42" dur="1" fill="hold">
                                          <p:stCondLst>
                                            <p:cond delay="0"/>
                                          </p:stCondLst>
                                        </p:cTn>
                                        <p:tgtEl>
                                          <p:spTgt spid="2">
                                            <p:txEl>
                                              <p:pRg st="4" end="4"/>
                                            </p:txEl>
                                          </p:spTgt>
                                        </p:tgtEl>
                                        <p:attrNameLst>
                                          <p:attrName>style.visibility</p:attrName>
                                        </p:attrNameLst>
                                      </p:cBhvr>
                                      <p:to>
                                        <p:strVal val="visible"/>
                                      </p:to>
                                    </p:set>
                                    <p:animEffect transition="in" filter="fade">
                                      <p:cBhvr>
                                        <p:cTn id="43" dur="500"/>
                                        <p:tgtEl>
                                          <p:spTgt spid="2">
                                            <p:txEl>
                                              <p:pRg st="4" end="4"/>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
                                            <p:txEl>
                                              <p:pRg st="5" end="5"/>
                                            </p:txEl>
                                          </p:spTgt>
                                        </p:tgtEl>
                                        <p:attrNameLst>
                                          <p:attrName>style.visibility</p:attrName>
                                        </p:attrNameLst>
                                      </p:cBhvr>
                                      <p:to>
                                        <p:strVal val="visible"/>
                                      </p:to>
                                    </p:set>
                                    <p:animEffect transition="in" filter="fade">
                                      <p:cBhvr>
                                        <p:cTn id="46" dur="500"/>
                                        <p:tgtEl>
                                          <p:spTgt spid="2">
                                            <p:txEl>
                                              <p:pRg st="5" end="5"/>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8"/>
                                        </p:tgtEl>
                                      </p:cBhvr>
                                    </p:animEffect>
                                    <p:set>
                                      <p:cBhvr>
                                        <p:cTn id="54" dur="1" fill="hold">
                                          <p:stCondLst>
                                            <p:cond delay="499"/>
                                          </p:stCondLst>
                                        </p:cTn>
                                        <p:tgtEl>
                                          <p:spTgt spid="8"/>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par>
                                <p:cTn id="58" presetID="10" presetClass="entr" presetSubtype="0" fill="hold" nodeType="withEffect">
                                  <p:stCondLst>
                                    <p:cond delay="0"/>
                                  </p:stCondLst>
                                  <p:childTnLst>
                                    <p:set>
                                      <p:cBhvr>
                                        <p:cTn id="59" dur="1" fill="hold">
                                          <p:stCondLst>
                                            <p:cond delay="0"/>
                                          </p:stCondLst>
                                        </p:cTn>
                                        <p:tgtEl>
                                          <p:spTgt spid="2">
                                            <p:txEl>
                                              <p:pRg st="6" end="6"/>
                                            </p:txEl>
                                          </p:spTgt>
                                        </p:tgtEl>
                                        <p:attrNameLst>
                                          <p:attrName>style.visibility</p:attrName>
                                        </p:attrNameLst>
                                      </p:cBhvr>
                                      <p:to>
                                        <p:strVal val="visible"/>
                                      </p:to>
                                    </p:set>
                                    <p:animEffect transition="in" filter="fade">
                                      <p:cBhvr>
                                        <p:cTn id="60" dur="500"/>
                                        <p:tgtEl>
                                          <p:spTgt spid="2">
                                            <p:txEl>
                                              <p:pRg st="6" end="6"/>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314</TotalTime>
  <Words>297</Words>
  <Application>Microsoft Office PowerPoint</Application>
  <PresentationFormat>On-screen Show (4:3)</PresentationFormat>
  <Paragraphs>74</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Препознавање разделних линија коловозних трака на основу снимка са камере на ветробранском стаклу</vt:lpstr>
      <vt:lpstr>Садржај</vt:lpstr>
      <vt:lpstr>Циљ рада</vt:lpstr>
      <vt:lpstr>Дијаграм тока програма</vt:lpstr>
      <vt:lpstr>Одабир области од значаја</vt:lpstr>
      <vt:lpstr>Издвајање боја</vt:lpstr>
      <vt:lpstr>Издвајање ивица</vt:lpstr>
      <vt:lpstr>Примена Хафове трансформације</vt:lpstr>
      <vt:lpstr>Класификација линија</vt:lpstr>
      <vt:lpstr>Приказ решења</vt:lpstr>
      <vt:lpstr>Закључак</vt:lpstr>
      <vt:lpstr>Хвала на пажњи!</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51</cp:revision>
  <dcterms:created xsi:type="dcterms:W3CDTF">2018-07-10T23:51:02Z</dcterms:created>
  <dcterms:modified xsi:type="dcterms:W3CDTF">2018-09-10T21:41:20Z</dcterms:modified>
</cp:coreProperties>
</file>